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</p:sldIdLst>
  <p:sldSz cy="6858000" cx="12192000"/>
  <p:notesSz cx="6858000" cy="9144000"/>
  <p:embeddedFontLst>
    <p:embeddedFont>
      <p:font typeface="Roboto"/>
      <p:regular r:id="rId20"/>
      <p:bold r:id="rId21"/>
      <p:italic r:id="rId22"/>
      <p:boldItalic r:id="rId23"/>
    </p:embeddedFont>
    <p:embeddedFont>
      <p:font typeface="Tahoma"/>
      <p:regular r:id="rId24"/>
      <p:bold r:id="rId25"/>
    </p:embeddedFont>
    <p:embeddedFont>
      <p:font typeface="Quattrocento Sans"/>
      <p:regular r:id="rId26"/>
      <p:bold r:id="rId27"/>
      <p:italic r:id="rId28"/>
      <p:boldItalic r:id="rId29"/>
    </p:embeddedFont>
    <p:embeddedFont>
      <p:font typeface="Helvetica Neue"/>
      <p:regular r:id="rId30"/>
      <p:bold r:id="rId31"/>
      <p:italic r:id="rId32"/>
      <p:boldItalic r:id="rId3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4" roundtripDataSignature="AMtx7mjmDuAi8QK5eqcbk4INiX2RXeCojQ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Roboto-regular.fntdata"/><Relationship Id="rId22" Type="http://schemas.openxmlformats.org/officeDocument/2006/relationships/font" Target="fonts/Roboto-italic.fntdata"/><Relationship Id="rId21" Type="http://schemas.openxmlformats.org/officeDocument/2006/relationships/font" Target="fonts/Roboto-bold.fntdata"/><Relationship Id="rId24" Type="http://schemas.openxmlformats.org/officeDocument/2006/relationships/font" Target="fonts/Tahoma-regular.fntdata"/><Relationship Id="rId23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QuattrocentoSans-regular.fntdata"/><Relationship Id="rId25" Type="http://schemas.openxmlformats.org/officeDocument/2006/relationships/font" Target="fonts/Tahoma-bold.fntdata"/><Relationship Id="rId28" Type="http://schemas.openxmlformats.org/officeDocument/2006/relationships/font" Target="fonts/QuattrocentoSans-italic.fntdata"/><Relationship Id="rId27" Type="http://schemas.openxmlformats.org/officeDocument/2006/relationships/font" Target="fonts/QuattrocentoSans-bold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QuattrocentoSans-boldItalic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HelveticaNeue-bold.fntdata"/><Relationship Id="rId30" Type="http://schemas.openxmlformats.org/officeDocument/2006/relationships/font" Target="fonts/HelveticaNeue-regular.fntdata"/><Relationship Id="rId11" Type="http://schemas.openxmlformats.org/officeDocument/2006/relationships/slide" Target="slides/slide7.xml"/><Relationship Id="rId33" Type="http://schemas.openxmlformats.org/officeDocument/2006/relationships/font" Target="fonts/HelveticaNeue-boldItalic.fntdata"/><Relationship Id="rId10" Type="http://schemas.openxmlformats.org/officeDocument/2006/relationships/slide" Target="slides/slide6.xml"/><Relationship Id="rId32" Type="http://schemas.openxmlformats.org/officeDocument/2006/relationships/font" Target="fonts/HelveticaNeue-italic.fntdata"/><Relationship Id="rId13" Type="http://schemas.openxmlformats.org/officeDocument/2006/relationships/slide" Target="slides/slide9.xml"/><Relationship Id="rId12" Type="http://schemas.openxmlformats.org/officeDocument/2006/relationships/slide" Target="slides/slide8.xml"/><Relationship Id="rId34" Type="http://customschemas.google.com/relationships/presentationmetadata" Target="metadata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jp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jpg>
</file>

<file path=ppt/media/image4.png>
</file>

<file path=ppt/media/image5.png>
</file>

<file path=ppt/media/image8.pn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4" name="Google Shape;114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21" name="Google Shape;121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2" name="Google Shape;122;p11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9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1" name="Google Shape;131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32" name="Google Shape;132;p12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48" name="Google Shape;148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9" name="Google Shape;149;p1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6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8" name="Google Shape;158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9" name="Google Shape;159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6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Google Shape;167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8" name="Google Shape;168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2" name="Google Shape;72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1" name="Google Shape;81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7" name="Google Shape;87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3" name="Google Shape;93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0" name="Google Shape;100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5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7" name="Google Shape;107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8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17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17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17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pic>
        <p:nvPicPr>
          <p:cNvPr descr="Picture 3" id="13" name="Google Shape;13;p1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205865" y="6131473"/>
            <a:ext cx="2695529" cy="611127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14;p17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5" name="Google Shape;15;p17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6" name="Google Shape;16;p17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7" name="Google Shape;17;p1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18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18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9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19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0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1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9" name="Google Shape;29;p21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21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2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3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3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3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4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4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4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4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4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4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6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16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16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4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3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2.jpg"/><Relationship Id="rId4" Type="http://schemas.openxmlformats.org/officeDocument/2006/relationships/image" Target="../media/image9.jpg"/><Relationship Id="rId5" Type="http://schemas.openxmlformats.org/officeDocument/2006/relationships/image" Target="../media/image10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1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7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idx="4294967295" type="ctrTitle"/>
          </p:nvPr>
        </p:nvSpPr>
        <p:spPr>
          <a:xfrm>
            <a:off x="263525" y="1628775"/>
            <a:ext cx="11297920" cy="1419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8 - Phần 2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i="0" lang="en-US" sz="34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Triển khai dự án JavaScript </a:t>
            </a:r>
            <a:endParaRPr b="1" i="0" sz="34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Picture 1" id="49" name="Google Shape;4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8: JavaScript Tooling &amp; Deploying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p10"/>
          <p:cNvSpPr/>
          <p:nvPr/>
        </p:nvSpPr>
        <p:spPr>
          <a:xfrm>
            <a:off x="262889" y="13843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7" name="Google Shape;117;p1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Thảo Luận 2:  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8" name="Google Shape;118;p10"/>
          <p:cNvSpPr txBox="1"/>
          <p:nvPr/>
        </p:nvSpPr>
        <p:spPr>
          <a:xfrm>
            <a:off x="655318" y="1447801"/>
            <a:ext cx="10881300" cy="1400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i="0" lang="en-US" sz="3400" u="none" cap="none" strike="noStrike">
                <a:solidFill>
                  <a:srgbClr val="005241"/>
                </a:solidFill>
                <a:latin typeface="Tahoma"/>
                <a:ea typeface="Tahoma"/>
                <a:cs typeface="Tahoma"/>
                <a:sym typeface="Tahoma"/>
              </a:rPr>
              <a:t>Sau khi deploy, hãy tìm hiểu các công cụ theo dõi và đánh giá chất lượng release để phát hiện lỗi sớm? </a:t>
            </a:r>
            <a:endParaRPr i="0" sz="34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24" name="Google Shape;124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25" name="Google Shape;125;p11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26" name="Google Shape;126;p11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27" name="Google Shape;127;p11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28" name="Google Shape;128;p11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4" name="Google Shape;134;p12"/>
          <p:cNvGrpSpPr/>
          <p:nvPr/>
        </p:nvGrpSpPr>
        <p:grpSpPr>
          <a:xfrm>
            <a:off x="5486400" y="1066800"/>
            <a:ext cx="5181600" cy="5791200"/>
            <a:chOff x="2057400" y="1367692"/>
            <a:chExt cx="4713619" cy="5461000"/>
          </a:xfrm>
        </p:grpSpPr>
        <p:pic>
          <p:nvPicPr>
            <p:cNvPr descr="C:\Users\powerpoint.vn\Downloads\gd_d469b81f6980.jpg" id="135" name="Google Shape;135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19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36" name="Google Shape;136;p12"/>
            <p:cNvSpPr/>
            <p:nvPr/>
          </p:nvSpPr>
          <p:spPr>
            <a:xfrm rot="318926">
              <a:off x="2540248" y="2370718"/>
              <a:ext cx="1486870" cy="3760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7" name="Google Shape;137;p12"/>
            <p:cNvSpPr/>
            <p:nvPr/>
          </p:nvSpPr>
          <p:spPr>
            <a:xfrm>
              <a:off x="2767399" y="3273701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8" name="Google Shape;138;p12"/>
            <p:cNvSpPr/>
            <p:nvPr/>
          </p:nvSpPr>
          <p:spPr>
            <a:xfrm rot="-463181">
              <a:off x="4306550" y="1951452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39" name="Google Shape;139;p12"/>
            <p:cNvSpPr/>
            <p:nvPr/>
          </p:nvSpPr>
          <p:spPr>
            <a:xfrm rot="193715">
              <a:off x="4276070" y="2902279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40" name="Google Shape;140;p1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Font typeface="Tahoma"/>
              <a:buNone/>
            </a:pPr>
            <a:r>
              <a:rPr lang="en-US" sz="4400"/>
              <a:t>Chia nhóm thuyết trình</a:t>
            </a:r>
            <a:endParaRPr sz="4400"/>
          </a:p>
        </p:txBody>
      </p:sp>
      <p:sp>
        <p:nvSpPr>
          <p:cNvPr id="141" name="Google Shape;141;p12"/>
          <p:cNvSpPr txBox="1"/>
          <p:nvPr>
            <p:ph idx="4294967295" type="body"/>
          </p:nvPr>
        </p:nvSpPr>
        <p:spPr>
          <a:xfrm>
            <a:off x="1770380" y="1203325"/>
            <a:ext cx="3868420" cy="33267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42" name="Google Shape;142;p1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43" name="Google Shape;143;p12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44" name="Google Shape;144;p12"/>
            <p:cNvPicPr preferRelativeResize="0"/>
            <p:nvPr/>
          </p:nvPicPr>
          <p:blipFill rotWithShape="1">
            <a:blip r:embed="rId5">
              <a:alphaModFix/>
            </a:blip>
            <a:srcRect b="0" l="0" r="-6572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5" name="Google Shape;145;p12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0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Google Shape;151;p13"/>
          <p:cNvSpPr/>
          <p:nvPr/>
        </p:nvSpPr>
        <p:spPr>
          <a:xfrm>
            <a:off x="3962400" y="1066800"/>
            <a:ext cx="773303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2" name="Google Shape;152;p13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3" name="Google Shape;153;p13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54" name="Google Shape;154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55" name="Google Shape;155;p13"/>
          <p:cNvSpPr txBox="1"/>
          <p:nvPr>
            <p:ph idx="1" type="body"/>
          </p:nvPr>
        </p:nvSpPr>
        <p:spPr>
          <a:xfrm>
            <a:off x="4780915" y="1676400"/>
            <a:ext cx="6740525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456"/>
              <a:buFont typeface="Tahoma"/>
              <a:buChar char="•"/>
            </a:pPr>
            <a:r>
              <a:rPr b="0" lang="en-US" sz="3200">
                <a:latin typeface="Tahoma"/>
                <a:ea typeface="Tahoma"/>
                <a:cs typeface="Tahoma"/>
                <a:sym typeface="Tahoma"/>
              </a:rPr>
              <a:t>Tổng quan về triển khai mã JavaScript.</a:t>
            </a:r>
            <a:endParaRPr b="0" sz="32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456"/>
              <a:buFont typeface="Tahoma"/>
              <a:buChar char="•"/>
            </a:pPr>
            <a:r>
              <a:rPr b="0" lang="en-US" sz="3200">
                <a:latin typeface="Tahoma"/>
                <a:ea typeface="Tahoma"/>
                <a:cs typeface="Tahoma"/>
                <a:sym typeface="Tahoma"/>
              </a:rPr>
              <a:t>Các bước triển khai chi tiết.</a:t>
            </a:r>
            <a:endParaRPr b="0" sz="32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456"/>
              <a:buFont typeface="Tahoma"/>
              <a:buChar char="•"/>
            </a:pPr>
            <a:r>
              <a:rPr b="0" lang="en-US" sz="3200">
                <a:latin typeface="Tahoma"/>
                <a:ea typeface="Tahoma"/>
                <a:cs typeface="Tahoma"/>
                <a:sym typeface="Tahoma"/>
              </a:rPr>
              <a:t>Dynamic Page Deployment</a:t>
            </a:r>
            <a:endParaRPr b="0" sz="32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61" name="Google Shape;161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1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63" name="Google Shape;163;p14"/>
          <p:cNvSpPr/>
          <p:nvPr/>
        </p:nvSpPr>
        <p:spPr>
          <a:xfrm>
            <a:off x="1415415" y="260350"/>
            <a:ext cx="7924800" cy="11633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4" name="Google Shape;164;p14"/>
          <p:cNvSpPr txBox="1"/>
          <p:nvPr>
            <p:ph type="title"/>
          </p:nvPr>
        </p:nvSpPr>
        <p:spPr>
          <a:xfrm>
            <a:off x="1703267" y="47625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Tổng kết môn học 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5" name="Google Shape;165;p14"/>
          <p:cNvSpPr txBox="1"/>
          <p:nvPr>
            <p:ph idx="1" type="body"/>
          </p:nvPr>
        </p:nvSpPr>
        <p:spPr>
          <a:xfrm>
            <a:off x="551180" y="1917065"/>
            <a:ext cx="8869045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2"/>
              <a:buFont typeface="Tahoma"/>
              <a:buChar char="•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Hàm, mảng và object   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2"/>
              <a:buFont typeface="Tahoma"/>
              <a:buChar char="•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Xây dựng và thay đổi cấu trúc HTML trong javascript   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2"/>
              <a:buFont typeface="Tahoma"/>
              <a:buChar char="•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Hướng đối tượng trong Javascript 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2"/>
              <a:buFont typeface="Tahoma"/>
              <a:buChar char="•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Async JavaScript &amp; HTTP Requests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2"/>
              <a:buFont typeface="Tahoma"/>
              <a:buChar char="•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Modules và Modern JavaScript Development</a:t>
            </a:r>
            <a:endParaRPr b="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592"/>
              <a:buFont typeface="Tahoma"/>
              <a:buChar char="•"/>
            </a:pPr>
            <a:r>
              <a:rPr b="0" lang="en-US">
                <a:latin typeface="Tahoma"/>
                <a:ea typeface="Tahoma"/>
                <a:cs typeface="Tahoma"/>
                <a:sym typeface="Tahoma"/>
              </a:rPr>
              <a:t>JavaScript Tooling &amp; Deploying</a:t>
            </a:r>
            <a:endParaRPr b="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p15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/>
          </a:p>
        </p:txBody>
      </p:sp>
      <p:pic>
        <p:nvPicPr>
          <p:cNvPr descr="Picture 1" id="171" name="Google Shape;171;p1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8.2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 8.2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Tổng kết môn học 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Google Shape;66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5" name="Google Shape;7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7" name="Google Shape;77;p4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8.2 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8" name="Google Shape;78;p4"/>
          <p:cNvSpPr/>
          <p:nvPr/>
        </p:nvSpPr>
        <p:spPr>
          <a:xfrm>
            <a:off x="852805" y="2411095"/>
            <a:ext cx="10133965" cy="4150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Tahoma"/>
              <a:buChar char="•"/>
            </a:pPr>
            <a:r>
              <a:rPr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Tổng quan về triển khai mã JavaScript.</a:t>
            </a:r>
            <a:endParaRPr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Tahoma"/>
              <a:buChar char="•"/>
            </a:pPr>
            <a:r>
              <a:rPr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Các bước triển khai chi tiết.</a:t>
            </a:r>
            <a:endParaRPr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240"/>
              <a:buFont typeface="Tahoma"/>
              <a:buChar char="•"/>
            </a:pPr>
            <a:r>
              <a:rPr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Dynamic Page Deployment</a:t>
            </a:r>
            <a:endParaRPr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Tổng quan về triển khai mã JavaScript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Screen Shot 2025-08-19 at 12.04.34" id="84" name="Google Shape;8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623570" y="981075"/>
            <a:ext cx="10386695" cy="54254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100"/>
              <a:buFont typeface="Tahoma"/>
              <a:buNone/>
            </a:pPr>
            <a:r>
              <a:rPr b="0" i="0" lang="en-US" sz="31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Các bước triển khai chi tiết</a:t>
            </a:r>
            <a:endParaRPr b="0" i="0" sz="31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Screen Shot 2025-08-19 at 12.03.37" id="90" name="Google Shape;90;p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351405" y="1052830"/>
            <a:ext cx="6005830" cy="56445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Dynamic Page Deployment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96" name="Google Shape;96;p7"/>
          <p:cNvSpPr txBox="1"/>
          <p:nvPr/>
        </p:nvSpPr>
        <p:spPr>
          <a:xfrm>
            <a:off x="655320" y="1436717"/>
            <a:ext cx="10881360" cy="4887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793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t/>
            </a:r>
            <a:endParaRPr b="0" i="0" sz="2400" u="none" cap="none" strike="noStrike">
              <a:solidFill>
                <a:srgbClr val="00524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97" name="Google Shape;9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1675" y="981075"/>
            <a:ext cx="3703320" cy="55549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8"/>
          <p:cNvSpPr/>
          <p:nvPr/>
        </p:nvSpPr>
        <p:spPr>
          <a:xfrm>
            <a:off x="407034" y="217424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3" name="Google Shape;103;p8"/>
          <p:cNvSpPr txBox="1"/>
          <p:nvPr>
            <p:ph type="title"/>
          </p:nvPr>
        </p:nvSpPr>
        <p:spPr>
          <a:xfrm>
            <a:off x="609600" y="2362200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</a:t>
            </a:r>
            <a:endParaRPr/>
          </a:p>
        </p:txBody>
      </p:sp>
      <p:pic>
        <p:nvPicPr>
          <p:cNvPr descr="Picture 3" id="104" name="Google Shape;104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8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9"/>
          <p:cNvSpPr/>
          <p:nvPr/>
        </p:nvSpPr>
        <p:spPr>
          <a:xfrm>
            <a:off x="262889" y="13843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0" name="Google Shape;110;p9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Thảo Luận 1:  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1" name="Google Shape;111;p9"/>
          <p:cNvSpPr txBox="1"/>
          <p:nvPr/>
        </p:nvSpPr>
        <p:spPr>
          <a:xfrm>
            <a:off x="655318" y="1447801"/>
            <a:ext cx="10881300" cy="2062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3200"/>
              <a:buFont typeface="Quattrocento Sans"/>
              <a:buNone/>
            </a:pPr>
            <a:r>
              <a:rPr i="0" lang="en-US" sz="3200" u="none" cap="none" strike="noStrike">
                <a:solidFill>
                  <a:srgbClr val="005241"/>
                </a:solidFill>
                <a:latin typeface="Tahoma"/>
                <a:ea typeface="Tahoma"/>
                <a:cs typeface="Tahoma"/>
                <a:sym typeface="Tahoma"/>
              </a:rPr>
              <a:t>Chia nhóm và tìm hiểu các dùng các chiến lược deploy code: manual, CI/CD, rolling update, blue-green, canary... và phân tích ưu nhược điểm của từng loại?</a:t>
            </a:r>
            <a:endParaRPr i="0" sz="3200" u="none" cap="none" strike="noStrike">
              <a:solidFill>
                <a:srgbClr val="000000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2025-08-19T05:33:58Z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